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3"/>
  </p:notesMasterIdLst>
  <p:sldIdLst>
    <p:sldId id="859" r:id="rId2"/>
    <p:sldId id="1140" r:id="rId3"/>
    <p:sldId id="1142" r:id="rId4"/>
    <p:sldId id="1143" r:id="rId5"/>
    <p:sldId id="1144" r:id="rId6"/>
    <p:sldId id="1145" r:id="rId7"/>
    <p:sldId id="1146" r:id="rId8"/>
    <p:sldId id="1141" r:id="rId9"/>
    <p:sldId id="1147" r:id="rId10"/>
    <p:sldId id="1148" r:id="rId11"/>
    <p:sldId id="1149" r:id="rId12"/>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9B97A"/>
    <a:srgbClr val="1EB26A"/>
    <a:srgbClr val="E3F2E7"/>
    <a:srgbClr val="FF0000"/>
    <a:srgbClr val="8DC369"/>
    <a:srgbClr val="009900"/>
    <a:srgbClr val="62812B"/>
    <a:srgbClr val="A0C83C"/>
    <a:srgbClr val="006C45"/>
    <a:srgbClr val="009B6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14" autoAdjust="0"/>
    <p:restoredTop sz="94606" autoAdjust="0"/>
  </p:normalViewPr>
  <p:slideViewPr>
    <p:cSldViewPr>
      <p:cViewPr varScale="1">
        <p:scale>
          <a:sx n="102" d="100"/>
          <a:sy n="102" d="100"/>
        </p:scale>
        <p:origin x="258" y="114"/>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2025/9/17</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extLst>
      <p:ext uri="{BB962C8B-B14F-4D97-AF65-F5344CB8AC3E}">
        <p14:creationId xmlns:p14="http://schemas.microsoft.com/office/powerpoint/2010/main" val="2634688607"/>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6" name="文本框 5"/>
          <p:cNvSpPr txBox="1"/>
          <p:nvPr userDrawn="1"/>
        </p:nvSpPr>
        <p:spPr>
          <a:xfrm>
            <a:off x="4295006" y="-27384"/>
            <a:ext cx="7632848"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实验班 初中英语阅读组合训练 九年级</a:t>
            </a:r>
            <a:r>
              <a:rPr lang="en-US" altLang="zh-CN" sz="2000" dirty="0" smtClean="0">
                <a:solidFill>
                  <a:prstClr val="black"/>
                </a:solidFill>
                <a:latin typeface="楷体" panose="02010609060101010101" pitchFamily="49" charset="-122"/>
                <a:ea typeface="楷体" panose="02010609060101010101" pitchFamily="49" charset="-122"/>
              </a:rPr>
              <a:t>+</a:t>
            </a:r>
            <a:r>
              <a:rPr lang="zh-CN" altLang="en-US" sz="2000" dirty="0" smtClean="0">
                <a:solidFill>
                  <a:prstClr val="black"/>
                </a:solidFill>
                <a:latin typeface="楷体" panose="02010609060101010101" pitchFamily="49" charset="-122"/>
                <a:ea typeface="楷体" panose="02010609060101010101" pitchFamily="49" charset="-122"/>
              </a:rPr>
              <a:t>中考 浙江专版</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2025/9/17</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1.xml"/><Relationship Id="rId5" Type="http://schemas.openxmlformats.org/officeDocument/2006/relationships/image" Target="../media/image9.png"/><Relationship Id="rId4" Type="http://schemas.openxmlformats.org/officeDocument/2006/relationships/image" Target="../media/image8.png"/></Relationships>
</file>

<file path=ppt/slides/_rels/slide1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334327" y="1927107"/>
            <a:ext cx="11523345" cy="1191993"/>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第二部分  能力进阶篇</a:t>
            </a:r>
            <a:endParaRPr lang="en-US" altLang="zh-CN" sz="5400" dirty="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6" name="文本框 5"/>
          <p:cNvSpPr txBox="1"/>
          <p:nvPr/>
        </p:nvSpPr>
        <p:spPr>
          <a:xfrm>
            <a:off x="334327" y="3223251"/>
            <a:ext cx="11523345" cy="1200329"/>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4800" b="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进阶训练　</a:t>
            </a:r>
            <a:r>
              <a:rPr lang="en-US" altLang="zh-CN" sz="4800" b="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7</a:t>
            </a:r>
            <a:endPar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a:stretch>
            <a:fillRect/>
          </a:stretch>
        </p:blipFill>
        <p:spPr>
          <a:xfrm>
            <a:off x="334566" y="1119505"/>
            <a:ext cx="11521280" cy="4973791"/>
          </a:xfrm>
          <a:prstGeom prst="rect">
            <a:avLst/>
          </a:prstGeom>
        </p:spPr>
      </p:pic>
      <p:sp>
        <p:nvSpPr>
          <p:cNvPr id="2" name="内容占位符 1"/>
          <p:cNvSpPr>
            <a:spLocks noGrp="1"/>
          </p:cNvSpPr>
          <p:nvPr>
            <p:ph idx="1"/>
          </p:nvPr>
        </p:nvSpPr>
        <p:spPr>
          <a:xfrm>
            <a:off x="360854" y="1530659"/>
            <a:ext cx="11485848" cy="4524315"/>
          </a:xfrm>
        </p:spPr>
        <p:txBody>
          <a:bodyPr/>
          <a:lstStyle/>
          <a:p>
            <a:r>
              <a:rPr lang="en-US" altLang="zh-CN" b="1">
                <a:solidFill>
                  <a:srgbClr val="000000"/>
                </a:solidFill>
                <a:latin typeface="Times New Roman" panose="02020603050405020304" pitchFamily="18" charset="0"/>
                <a:ea typeface="宋体" panose="02010600030101010101" pitchFamily="2" charset="-122"/>
              </a:rPr>
              <a:t>Wei Pengyu, a 29-year-old actor, was attracted to Peking Opera as a child—not by the music or stories at first, but by the colourful, amazing facial masks that brought the characters to </a:t>
            </a:r>
            <a:r>
              <a:rPr lang="en-US" altLang="zh-CN" b="1">
                <a:solidFill>
                  <a:srgbClr val="000000"/>
                </a:solidFill>
                <a:latin typeface="Times New Roman" panose="02020603050405020304" pitchFamily="18" charset="0"/>
                <a:ea typeface="宋体" panose="02010600030101010101" pitchFamily="2" charset="-122"/>
              </a:rPr>
              <a:t>life</a:t>
            </a:r>
            <a:r>
              <a:rPr lang="en-US" altLang="zh-CN" b="1" smtClean="0">
                <a:solidFill>
                  <a:srgbClr val="000000"/>
                </a:solidFill>
                <a:latin typeface="Times New Roman" panose="02020603050405020304" pitchFamily="18" charset="0"/>
                <a:ea typeface="宋体" panose="02010600030101010101" pitchFamily="2" charset="-122"/>
              </a:rPr>
              <a:t>.</a:t>
            </a:r>
            <a:endParaRPr lang="en-US" altLang="zh-CN"/>
          </a:p>
          <a:p>
            <a:pPr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29</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岁的演员魏鹏宇从小就被京剧所吸引</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起初不是被音乐或故事所吸引</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而是被赋予角色生命的丰富多彩、令人惊叹的脸谱所</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吸引</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en-US" altLang="zh-CN" sz="1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本</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句是主从复合句。主句的谓语是</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was attracted, not by... but by...</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是谓语的动作执行者；</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that brought the characters to life</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引导的定语从句</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修饰先行词</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masks, that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在从句中作主</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语</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3"/>
          <a:stretch>
            <a:fillRect/>
          </a:stretch>
        </p:blipFill>
        <p:spPr>
          <a:xfrm>
            <a:off x="212015" y="986748"/>
            <a:ext cx="2452803" cy="586541"/>
          </a:xfrm>
          <a:prstGeom prst="rect">
            <a:avLst/>
          </a:prstGeom>
        </p:spPr>
      </p:pic>
      <p:pic>
        <p:nvPicPr>
          <p:cNvPr id="5" name="译文.eps" descr="id:2147489798;FounderCES"/>
          <p:cNvPicPr/>
          <p:nvPr/>
        </p:nvPicPr>
        <p:blipFill>
          <a:blip r:embed="rId4"/>
          <a:stretch>
            <a:fillRect/>
          </a:stretch>
        </p:blipFill>
        <p:spPr>
          <a:xfrm>
            <a:off x="334566" y="3356992"/>
            <a:ext cx="949286" cy="293472"/>
          </a:xfrm>
          <a:prstGeom prst="rect">
            <a:avLst/>
          </a:prstGeom>
        </p:spPr>
      </p:pic>
      <p:pic>
        <p:nvPicPr>
          <p:cNvPr id="6" name="分析.eps" descr="id:2147489805;FounderCES"/>
          <p:cNvPicPr/>
          <p:nvPr/>
        </p:nvPicPr>
        <p:blipFill>
          <a:blip r:embed="rId5"/>
          <a:stretch>
            <a:fillRect/>
          </a:stretch>
        </p:blipFill>
        <p:spPr>
          <a:xfrm>
            <a:off x="330811" y="4465393"/>
            <a:ext cx="949286" cy="293472"/>
          </a:xfrm>
          <a:prstGeom prst="rect">
            <a:avLst/>
          </a:prstGeom>
        </p:spPr>
      </p:pic>
    </p:spTree>
    <p:extLst>
      <p:ext uri="{BB962C8B-B14F-4D97-AF65-F5344CB8AC3E}">
        <p14:creationId xmlns:p14="http://schemas.microsoft.com/office/powerpoint/2010/main" val="203089526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a:stretch>
            <a:fillRect/>
          </a:stretch>
        </p:blipFill>
        <p:spPr>
          <a:xfrm>
            <a:off x="334566" y="1119505"/>
            <a:ext cx="11521280" cy="1805439"/>
          </a:xfrm>
          <a:prstGeom prst="rect">
            <a:avLst/>
          </a:prstGeom>
        </p:spPr>
      </p:pic>
      <p:sp>
        <p:nvSpPr>
          <p:cNvPr id="2" name="内容占位符 1"/>
          <p:cNvSpPr>
            <a:spLocks noGrp="1"/>
          </p:cNvSpPr>
          <p:nvPr>
            <p:ph idx="1"/>
          </p:nvPr>
        </p:nvSpPr>
        <p:spPr>
          <a:xfrm>
            <a:off x="360854" y="1124744"/>
            <a:ext cx="11485848" cy="1754326"/>
          </a:xfrm>
        </p:spPr>
        <p:txBody>
          <a:bodyPr/>
          <a:lstStyle/>
          <a:p>
            <a:pPr hangingPunct="0">
              <a:spcAft>
                <a:spcPts val="0"/>
              </a:spcAft>
            </a:pP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京剧</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是中华民族传统文化的重要表现形式</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其中的多种艺术元素被喻作中国传统文化的象征符号。传承优秀传统文化</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增强认同感和自豪感</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用心学习</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用心研究</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是我们当代中学生的神圣使命和历史</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责任</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p:txBody>
      </p:sp>
      <p:pic>
        <p:nvPicPr>
          <p:cNvPr id="7" name="素养考向.eps" descr="id:2147489812;FounderCES"/>
          <p:cNvPicPr/>
          <p:nvPr/>
        </p:nvPicPr>
        <p:blipFill>
          <a:blip r:embed="rId3"/>
          <a:stretch>
            <a:fillRect/>
          </a:stretch>
        </p:blipFill>
        <p:spPr>
          <a:xfrm>
            <a:off x="325139" y="1268760"/>
            <a:ext cx="2097578" cy="411077"/>
          </a:xfrm>
          <a:prstGeom prst="rect">
            <a:avLst/>
          </a:prstGeom>
        </p:spPr>
      </p:pic>
    </p:spTree>
    <p:extLst>
      <p:ext uri="{BB962C8B-B14F-4D97-AF65-F5344CB8AC3E}">
        <p14:creationId xmlns:p14="http://schemas.microsoft.com/office/powerpoint/2010/main" val="143871177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2638653"/>
            <a:ext cx="11485848" cy="1130246"/>
          </a:xfrm>
        </p:spPr>
        <p:txBody>
          <a:bodyPr/>
          <a:lstStyle/>
          <a:p>
            <a:pPr hangingPunct="0">
              <a:spcAft>
                <a:spcPts val="0"/>
              </a:spcAft>
            </a:pP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本文</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是一篇记叙文。文章主要介绍了年轻的京剧演员们在舞台上的出色表现</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以及他们对武戏的理解和努力。</a:t>
            </a:r>
            <a:endParaRPr lang="zh-CN" alt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204588" y="1052736"/>
            <a:ext cx="11781236" cy="1549541"/>
          </a:xfrm>
          <a:prstGeom prst="rect">
            <a:avLst/>
          </a:prstGeom>
        </p:spPr>
      </p:pic>
      <p:pic>
        <p:nvPicPr>
          <p:cNvPr id="4" name="图片 3"/>
          <p:cNvPicPr>
            <a:picLocks noChangeAspect="1"/>
          </p:cNvPicPr>
          <p:nvPr/>
        </p:nvPicPr>
        <p:blipFill>
          <a:blip r:embed="rId3"/>
          <a:stretch>
            <a:fillRect/>
          </a:stretch>
        </p:blipFill>
        <p:spPr>
          <a:xfrm>
            <a:off x="406574" y="2708920"/>
            <a:ext cx="1932195" cy="448894"/>
          </a:xfrm>
          <a:prstGeom prst="rect">
            <a:avLst/>
          </a:prstGeom>
        </p:spPr>
      </p:pic>
    </p:spTree>
    <p:extLst>
      <p:ext uri="{BB962C8B-B14F-4D97-AF65-F5344CB8AC3E}">
        <p14:creationId xmlns:p14="http://schemas.microsoft.com/office/powerpoint/2010/main" val="216112513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454233"/>
          </a:xfrm>
        </p:spPr>
        <p:txBody>
          <a:bodyPr/>
          <a:lstStyle/>
          <a:p>
            <a:pPr hangingPunct="0">
              <a:spcAft>
                <a:spcPts val="0"/>
              </a:spcAft>
              <a:tabLst>
                <a:tab pos="3870960" algn="l"/>
                <a:tab pos="6210935" algn="l"/>
                <a:tab pos="855154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 hour before the show, the backstage</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后台</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was busy and noisy</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Young male Peking Opera artists in their 20s were </a:t>
            </a:r>
            <a:r>
              <a:rPr lang="en-US"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applying makeup, adjusting costumes, stretching, and clearing their throats</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air was filled with the sounds of traditional Chinese instruments</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hangingPunct="0">
              <a:spcAft>
                <a:spcPts val="0"/>
              </a:spcAft>
              <a:tabLst>
                <a:tab pos="3870960" algn="l"/>
                <a:tab pos="6210935" algn="l"/>
                <a:tab pos="855154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“These young people started learning with me when they were just kids—now they’re adults, leading the shows themselves,” says Yang Shaochun, an 85-year-old Peking Opera master</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hangingPunct="0">
              <a:spcAft>
                <a:spcPts val="0"/>
              </a:spcAft>
              <a:tabLst>
                <a:tab pos="3870960" algn="l"/>
                <a:tab pos="6210935" algn="l"/>
                <a:tab pos="855154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This weekend, four shows will be put on at Beijing People’s Theatre</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Young </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wuxi</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artists will play the lead roles</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82614194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454233"/>
          </a:xfrm>
        </p:spPr>
        <p:txBody>
          <a:bodyPr/>
          <a:lstStyle/>
          <a:p>
            <a:pPr indent="609600" hangingPunct="0">
              <a:spcAft>
                <a:spcPts val="0"/>
              </a:spcAft>
              <a:tabLst>
                <a:tab pos="3870960" algn="l"/>
                <a:tab pos="6210935" algn="l"/>
                <a:tab pos="8551545" algn="l"/>
              </a:tabLst>
            </a:pP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Wuxi</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or martial</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武术的</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play, is the base of the fighting and movement part in Peking Opera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Wei Pengyu, a 29-year-old actor, was attracted to Peking Opera as a child—not by the music or stories at first, but by the colourful, amazing facial masks that brought the characters to life</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14, he began training in Peking Opera, especially in </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wusheng</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male role type</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“For me, stepping into the role of a hero is a dream come true,” he says</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hangingPunct="0">
              <a:spcAft>
                <a:spcPts val="0"/>
              </a:spcAft>
              <a:tabLst>
                <a:tab pos="3870960" algn="l"/>
                <a:tab pos="6210935" algn="l"/>
                <a:tab pos="855154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“Playing </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wuxi</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isn’t just about action—it’s about expressing the character’s courage, justice</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正义</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loyalty and strength through movements,” says Xu Zhouyi, 25, another male actor</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91302538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900235"/>
          </a:xfrm>
        </p:spPr>
        <p:txBody>
          <a:bodyPr/>
          <a:lstStyle/>
          <a:p>
            <a:pPr indent="609600" hangingPunct="0">
              <a:spcAft>
                <a:spcPts val="0"/>
              </a:spcAft>
              <a:tabLst>
                <a:tab pos="3870960" algn="l"/>
                <a:tab pos="6210935" algn="l"/>
                <a:tab pos="855154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Later that evening, a classic piece </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San</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Kou</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was played by two young actors, Wu Zeyu and Shu Jiaxing</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viewers were attracted to the great scene and cheered for the actors’ excellent martial art movements</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hangingPunct="0">
              <a:spcAft>
                <a:spcPts val="0"/>
              </a:spcAft>
              <a:tabLst>
                <a:tab pos="3870960" algn="l"/>
                <a:tab pos="6210935" algn="l"/>
                <a:tab pos="855154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Wu and Shu practiced together for nearly a year</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San</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Kou</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is a test of trust between two actors</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 have to read each other’s energy—know when one is speeding up or slowing down</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Every movement must be perfectly counted to avoid real crashes while still looking dangerous,” says Wu</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90041518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684244"/>
          </a:xfrm>
        </p:spPr>
        <p:txBody>
          <a:bodyPr/>
          <a:lstStyle/>
          <a:p>
            <a:pPr hangingPunct="0">
              <a:spcAft>
                <a:spcPts val="0"/>
              </a:spcAft>
              <a:tabLst>
                <a:tab pos="3870960" algn="l"/>
                <a:tab pos="6210935" algn="l"/>
                <a:tab pos="855154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 does the underlined part mean in Paragraph 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3870960" algn="l"/>
                <a:tab pos="6210935" algn="l"/>
                <a:tab pos="855154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Asking the master for help</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Getting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ready for the show</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3870960" algn="l"/>
                <a:tab pos="6210935" algn="l"/>
                <a:tab pos="855154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Having a martial art lesson</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D</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Learning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new instrument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a:spLocks/>
          </p:cNvSpPr>
          <p:nvPr/>
        </p:nvSpPr>
        <p:spPr bwMode="auto">
          <a:xfrm>
            <a:off x="360854" y="2396015"/>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词句猜测题。根据</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“were applying makeup, adjusting costumes, stretching, and clearing their throats”</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,20</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多岁的年轻男性京剧艺术家正在化妆、调整服装、伸展和清嗓子</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这些都是演员们在后台为演出做的准备活动。故选</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矩形 4"/>
          <p:cNvSpPr/>
          <p:nvPr/>
        </p:nvSpPr>
        <p:spPr>
          <a:xfrm>
            <a:off x="865574" y="832040"/>
            <a:ext cx="389850" cy="461665"/>
          </a:xfrm>
          <a:prstGeom prst="rect">
            <a:avLst/>
          </a:prstGeom>
        </p:spPr>
        <p:txBody>
          <a:bodyPr wrap="none">
            <a:spAutoFit/>
          </a:bodyPr>
          <a:lstStyle/>
          <a:p>
            <a:r>
              <a:rPr lang="en-US" altLang="zh-CN" sz="2400"/>
              <a:t>B</a:t>
            </a:r>
            <a:endParaRPr lang="zh-CN" altLang="en-US"/>
          </a:p>
        </p:txBody>
      </p:sp>
    </p:spTree>
    <p:extLst>
      <p:ext uri="{BB962C8B-B14F-4D97-AF65-F5344CB8AC3E}">
        <p14:creationId xmlns:p14="http://schemas.microsoft.com/office/powerpoint/2010/main" val="19344737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567241"/>
          </a:xfrm>
        </p:spPr>
        <p:txBody>
          <a:bodyPr/>
          <a:lstStyle/>
          <a:p>
            <a:pPr hangingPunct="0">
              <a:spcAft>
                <a:spcPts val="0"/>
              </a:spcAft>
              <a:tabLst>
                <a:tab pos="3870960" algn="l"/>
                <a:tab pos="6210935" algn="l"/>
                <a:tab pos="8551545" algn="l"/>
              </a:tabLst>
            </a:pP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200">
                <a:solidFill>
                  <a:srgbClr val="00B0F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z="220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Why does the writer mention Wei Pengyu and Xu Zhouyi</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p>
          <a:p>
            <a:pPr hangingPunct="0">
              <a:spcAft>
                <a:spcPts val="0"/>
              </a:spcAft>
              <a:tabLst>
                <a:tab pos="3870960" algn="l"/>
                <a:tab pos="6210935" algn="l"/>
                <a:tab pos="8551545" algn="l"/>
              </a:tabLst>
            </a:pPr>
            <a:r>
              <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sz="22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 share their life experiences</a:t>
            </a:r>
            <a:r>
              <a:rPr lang="en-US" altLang="zh-CN" sz="22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3870960" algn="l"/>
                <a:tab pos="6210935" algn="l"/>
                <a:tab pos="8551545" algn="l"/>
              </a:tabLst>
            </a:pPr>
            <a:r>
              <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sz="22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 compare their training results</a:t>
            </a:r>
            <a:r>
              <a:rPr lang="en-US" altLang="zh-CN" sz="220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3870960" algn="l"/>
                <a:tab pos="6210935" algn="l"/>
                <a:tab pos="8551545" algn="l"/>
              </a:tabLst>
            </a:pPr>
            <a:r>
              <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sz="22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 show their understanding of </a:t>
            </a:r>
            <a:r>
              <a:rPr lang="en-US" altLang="zh-CN" sz="2200"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wuxi</a:t>
            </a:r>
            <a:r>
              <a:rPr lang="en-US" altLang="zh-CN" sz="22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3870960" algn="l"/>
                <a:tab pos="6210935" algn="l"/>
                <a:tab pos="8551545" algn="l"/>
              </a:tabLst>
            </a:pPr>
            <a:r>
              <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sz="22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 express their love for facial masks</a:t>
            </a:r>
            <a:r>
              <a:rPr lang="en-US" altLang="zh-CN" sz="220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a:spLocks/>
          </p:cNvSpPr>
          <p:nvPr/>
        </p:nvSpPr>
        <p:spPr bwMode="auto">
          <a:xfrm>
            <a:off x="360854" y="3275557"/>
            <a:ext cx="11485848" cy="30750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sz="22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22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推理判断题。根据</a:t>
            </a:r>
            <a:r>
              <a:rPr lang="en-US" altLang="zh-CN" sz="22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“Wei Pengyu, a 29-year-old actor, was attracted to Peking Opera as a child...amazing facial masks that brought the characters to life.”</a:t>
            </a:r>
            <a:r>
              <a:rPr lang="zh-CN" altLang="zh-CN" sz="22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以及</a:t>
            </a:r>
            <a:r>
              <a:rPr lang="en-US" altLang="zh-CN" sz="22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“Playing </a:t>
            </a:r>
            <a:r>
              <a:rPr lang="en-US" altLang="zh-CN" sz="2200"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wuxi</a:t>
            </a:r>
            <a:r>
              <a:rPr lang="en-US" altLang="zh-CN" sz="22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 isn’t just about action—it’s about expressing the character’s courage, justice</a:t>
            </a:r>
            <a:r>
              <a:rPr lang="zh-CN" altLang="zh-CN" sz="22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正义</a:t>
            </a:r>
            <a:r>
              <a:rPr lang="zh-CN" altLang="zh-CN" sz="22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 loyalty and strength through movements”</a:t>
            </a:r>
            <a:r>
              <a:rPr lang="zh-CN" altLang="zh-CN" sz="22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a:t>
            </a:r>
            <a:r>
              <a:rPr lang="en-US" altLang="zh-CN" sz="22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魏鹏宇被脸谱吸引</a:t>
            </a:r>
            <a:r>
              <a:rPr lang="en-US" altLang="zh-CN" sz="22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而徐周艺强调通过动作表达角色的勇气、正义、忠诚和力量</a:t>
            </a:r>
            <a:r>
              <a:rPr lang="en-US" altLang="zh-CN" sz="22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所以文章提到魏鹏宇和徐周艺主要是为了展示他们对武戏的理解和体会。故选</a:t>
            </a:r>
            <a:r>
              <a:rPr lang="en-US" altLang="zh-CN" sz="22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sz="22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sz="22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865574" y="832040"/>
            <a:ext cx="388248" cy="430887"/>
          </a:xfrm>
          <a:prstGeom prst="rect">
            <a:avLst/>
          </a:prstGeom>
        </p:spPr>
        <p:txBody>
          <a:bodyPr wrap="none">
            <a:spAutoFit/>
          </a:bodyPr>
          <a:lstStyle/>
          <a:p>
            <a:r>
              <a:rPr lang="en-US" altLang="zh-CN" sz="2200" smtClean="0"/>
              <a:t>C</a:t>
            </a:r>
            <a:endParaRPr lang="zh-CN" altLang="en-US" sz="2200"/>
          </a:p>
        </p:txBody>
      </p:sp>
    </p:spTree>
    <p:extLst>
      <p:ext uri="{BB962C8B-B14F-4D97-AF65-F5344CB8AC3E}">
        <p14:creationId xmlns:p14="http://schemas.microsoft.com/office/powerpoint/2010/main" val="27527005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492990"/>
          </a:xfrm>
        </p:spPr>
        <p:txBody>
          <a:bodyPr/>
          <a:lstStyle/>
          <a:p>
            <a:pPr hangingPunct="0">
              <a:spcAft>
                <a:spcPts val="0"/>
              </a:spcAft>
              <a:tabLst>
                <a:tab pos="3870960" algn="l"/>
                <a:tab pos="6210935" algn="l"/>
                <a:tab pos="8551545" algn="l"/>
              </a:tabLst>
            </a:pPr>
            <a:r>
              <a:rPr lang="zh-CN" altLang="zh-CN" sz="2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000">
                <a:solidFill>
                  <a:srgbClr val="00B0F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sz="200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sz="2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 message can we learn from the successful show of </a:t>
            </a:r>
            <a:r>
              <a:rPr lang="en-US" altLang="zh-CN" sz="2000"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San</a:t>
            </a:r>
            <a:r>
              <a:rPr lang="en-US" altLang="zh-CN" sz="2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000"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a:t>
            </a:r>
            <a:r>
              <a:rPr lang="en-US" altLang="zh-CN" sz="2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000"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Kou</a:t>
            </a:r>
            <a:r>
              <a:rPr lang="zh-CN" altLang="zh-CN" sz="2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3870960" algn="l"/>
                <a:tab pos="6210935" algn="l"/>
                <a:tab pos="8551545" algn="l"/>
              </a:tabLst>
            </a:pPr>
            <a:r>
              <a:rPr lang="en-US" altLang="zh-CN" sz="2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sz="20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Practice makes perfect</a:t>
            </a:r>
            <a:r>
              <a:rPr lang="en-US" altLang="zh-CN" sz="20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3870960" algn="l"/>
                <a:tab pos="6210935" algn="l"/>
                <a:tab pos="8551545" algn="l"/>
              </a:tabLst>
            </a:pPr>
            <a:r>
              <a:rPr lang="en-US" altLang="zh-CN" sz="2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sz="20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One is never too old to learn</a:t>
            </a:r>
            <a:r>
              <a:rPr lang="en-US" altLang="zh-CN" sz="200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3870960" algn="l"/>
                <a:tab pos="6210935" algn="l"/>
                <a:tab pos="8551545" algn="l"/>
              </a:tabLst>
            </a:pPr>
            <a:r>
              <a:rPr lang="en-US" altLang="zh-CN" sz="2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sz="20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Great hopes make great man</a:t>
            </a:r>
            <a:r>
              <a:rPr lang="en-US" altLang="zh-CN" sz="20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3870960" algn="l"/>
                <a:tab pos="6210935" algn="l"/>
                <a:tab pos="8551545" algn="l"/>
              </a:tabLst>
            </a:pPr>
            <a:r>
              <a:rPr lang="en-US" altLang="zh-CN" sz="2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sz="20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Friends should be few but good</a:t>
            </a:r>
            <a:r>
              <a:rPr lang="en-US" altLang="zh-CN" sz="200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a:spLocks/>
          </p:cNvSpPr>
          <p:nvPr/>
        </p:nvSpPr>
        <p:spPr bwMode="auto">
          <a:xfrm>
            <a:off x="360854" y="3068960"/>
            <a:ext cx="11485848" cy="28623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dist">
              <a:spcAft>
                <a:spcPts val="0"/>
              </a:spcAft>
            </a:pPr>
            <a:r>
              <a:rPr lang="zh-CN" altLang="zh-CN" sz="20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推理判断题。根据</a:t>
            </a:r>
            <a:r>
              <a:rPr lang="en-US" altLang="zh-CN" sz="20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“Wu and Shu </a:t>
            </a:r>
            <a:r>
              <a:rPr lang="en-US" altLang="zh-CN" sz="2000" b="1" u="wavy">
                <a:solidFill>
                  <a:srgbClr val="FF0000"/>
                </a:solidFill>
                <a:uFill>
                  <a:solidFill>
                    <a:srgbClr val="00FFFF"/>
                  </a:solidFill>
                </a:uFill>
                <a:latin typeface="Times New Roman" panose="02020603050405020304" pitchFamily="18" charset="0"/>
                <a:ea typeface="宋体" panose="02010600030101010101" pitchFamily="2" charset="-122"/>
                <a:cs typeface="Times New Roman" panose="02020603050405020304" pitchFamily="18" charset="0"/>
              </a:rPr>
              <a:t>practiced</a:t>
            </a:r>
            <a:r>
              <a:rPr lang="en-US" altLang="zh-CN" sz="20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 together for nearly a year...We have to read each </a:t>
            </a:r>
            <a:r>
              <a:rPr lang="en-US" altLang="zh-CN" sz="20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other’s </a:t>
            </a:r>
            <a:endParaRPr lang="en-US" altLang="zh-CN" sz="2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endParaRPr lang="en-US" altLang="zh-CN" sz="2000" b="1">
              <a:solidFill>
                <a:srgbClr val="FF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sz="2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energy—know </a:t>
            </a:r>
            <a:r>
              <a:rPr lang="en-US" altLang="zh-CN" sz="20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when one is speeding up or slowing down. Every movement must be perfectly counted to avoid real crashes while still looking dangerous”</a:t>
            </a:r>
            <a:r>
              <a:rPr lang="zh-CN" altLang="zh-CN" sz="20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a:t>
            </a:r>
            <a:r>
              <a:rPr lang="en-US" altLang="zh-CN" sz="20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吴泽宇和束家兴为了表演《三岔口》练习了近一年</a:t>
            </a:r>
            <a:r>
              <a:rPr lang="en-US" altLang="zh-CN" sz="20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他们需要相互配合</a:t>
            </a:r>
            <a:r>
              <a:rPr lang="en-US" altLang="zh-CN" sz="20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精准控制每一个动作</a:t>
            </a:r>
            <a:r>
              <a:rPr lang="en-US" altLang="zh-CN" sz="20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以避免真实碰撞</a:t>
            </a:r>
            <a:r>
              <a:rPr lang="en-US" altLang="zh-CN" sz="20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同时看起来还要惊险</a:t>
            </a:r>
            <a:r>
              <a:rPr lang="en-US" altLang="zh-CN" sz="20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这体现了</a:t>
            </a:r>
            <a:r>
              <a:rPr lang="en-US" altLang="zh-CN" sz="20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熟能生巧</a:t>
            </a:r>
            <a:r>
              <a:rPr lang="en-US" altLang="zh-CN" sz="20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的道理。故</a:t>
            </a:r>
            <a:r>
              <a:rPr lang="zh-CN" altLang="zh-CN" sz="20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选</a:t>
            </a:r>
            <a:r>
              <a:rPr lang="en-US" altLang="zh-CN" sz="2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sz="20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p>
        </p:txBody>
      </p:sp>
      <p:sp>
        <p:nvSpPr>
          <p:cNvPr id="4" name="矩形 3"/>
          <p:cNvSpPr/>
          <p:nvPr/>
        </p:nvSpPr>
        <p:spPr>
          <a:xfrm>
            <a:off x="865574" y="832040"/>
            <a:ext cx="370614" cy="400110"/>
          </a:xfrm>
          <a:prstGeom prst="rect">
            <a:avLst/>
          </a:prstGeom>
        </p:spPr>
        <p:txBody>
          <a:bodyPr wrap="none">
            <a:spAutoFit/>
          </a:bodyPr>
          <a:lstStyle/>
          <a:p>
            <a:r>
              <a:rPr lang="en-US" altLang="zh-CN" sz="2000" smtClean="0"/>
              <a:t>A</a:t>
            </a:r>
            <a:endParaRPr lang="zh-CN" altLang="en-US" sz="2400"/>
          </a:p>
        </p:txBody>
      </p:sp>
      <p:pic>
        <p:nvPicPr>
          <p:cNvPr id="7" name="图片 6"/>
          <p:cNvPicPr>
            <a:picLocks noChangeAspect="1"/>
          </p:cNvPicPr>
          <p:nvPr/>
        </p:nvPicPr>
        <p:blipFill>
          <a:blip r:embed="rId2"/>
          <a:stretch>
            <a:fillRect/>
          </a:stretch>
        </p:blipFill>
        <p:spPr>
          <a:xfrm>
            <a:off x="4511030" y="3643628"/>
            <a:ext cx="3704976" cy="317709"/>
          </a:xfrm>
          <a:prstGeom prst="rect">
            <a:avLst/>
          </a:prstGeom>
        </p:spPr>
      </p:pic>
    </p:spTree>
    <p:extLst>
      <p:ext uri="{BB962C8B-B14F-4D97-AF65-F5344CB8AC3E}">
        <p14:creationId xmlns:p14="http://schemas.microsoft.com/office/powerpoint/2010/main" val="13642822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792239"/>
          </a:xfrm>
        </p:spPr>
        <p:txBody>
          <a:bodyPr/>
          <a:lstStyle/>
          <a:p>
            <a:pPr hangingPunct="0">
              <a:spcAft>
                <a:spcPts val="0"/>
              </a:spcAft>
              <a:tabLst>
                <a:tab pos="3870960" algn="l"/>
                <a:tab pos="6210935" algn="l"/>
                <a:tab pos="855154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smtClean="0">
                <a:solidFill>
                  <a:srgbClr val="00B0F0"/>
                </a:solidFill>
                <a:latin typeface="宋体" panose="02010600030101010101" pitchFamily="2" charset="-122"/>
                <a:ea typeface="宋体" panose="02010600030101010101" pitchFamily="2"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 is a suitable title for the text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3870960" algn="l"/>
                <a:tab pos="6210935" algn="l"/>
                <a:tab pos="855154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Wuxi</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movements impress viewers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3870960" algn="l"/>
                <a:tab pos="6210935" algn="l"/>
                <a:tab pos="855154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Young actors shine in Peking Opera</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3870960" algn="l"/>
                <a:tab pos="6210935" algn="l"/>
                <a:tab pos="855154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Wuxi</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actors celebrate after graduating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3870960" algn="l"/>
                <a:tab pos="6210935" algn="l"/>
                <a:tab pos="855154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Peking Opera master opens a school</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1953042" y="864993"/>
            <a:ext cx="3363449" cy="461905"/>
          </a:xfrm>
          <a:prstGeom prst="rect">
            <a:avLst/>
          </a:prstGeom>
        </p:spPr>
      </p:pic>
      <p:sp>
        <p:nvSpPr>
          <p:cNvPr id="4" name="内容占位符 1"/>
          <p:cNvSpPr txBox="1">
            <a:spLocks/>
          </p:cNvSpPr>
          <p:nvPr/>
        </p:nvSpPr>
        <p:spPr bwMode="auto">
          <a:xfrm>
            <a:off x="360854" y="3516675"/>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dist">
              <a:spcAft>
                <a:spcPts val="0"/>
              </a:spcAft>
            </a:pP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标题归纳题。本文主要介绍了年轻的京剧演员们在舞台上的出色表现</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以及他们对武戏的理解和努力。选项</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年轻演员在京剧中大放异彩</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最适合作为标题</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故</a:t>
            </a:r>
            <a:endPar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选</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p>
        </p:txBody>
      </p:sp>
      <p:sp>
        <p:nvSpPr>
          <p:cNvPr id="5" name="矩形 4"/>
          <p:cNvSpPr/>
          <p:nvPr/>
        </p:nvSpPr>
        <p:spPr>
          <a:xfrm>
            <a:off x="865574" y="832040"/>
            <a:ext cx="389850" cy="461665"/>
          </a:xfrm>
          <a:prstGeom prst="rect">
            <a:avLst/>
          </a:prstGeom>
        </p:spPr>
        <p:txBody>
          <a:bodyPr wrap="none">
            <a:spAutoFit/>
          </a:bodyPr>
          <a:lstStyle/>
          <a:p>
            <a:r>
              <a:rPr lang="en-US" altLang="zh-CN" sz="2400"/>
              <a:t>B</a:t>
            </a:r>
            <a:endParaRPr lang="zh-CN" altLang="en-US"/>
          </a:p>
        </p:txBody>
      </p:sp>
    </p:spTree>
    <p:extLst>
      <p:ext uri="{BB962C8B-B14F-4D97-AF65-F5344CB8AC3E}">
        <p14:creationId xmlns:p14="http://schemas.microsoft.com/office/powerpoint/2010/main" val="18677599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448</TotalTime>
  <Words>764</Words>
  <Application>Microsoft Office PowerPoint</Application>
  <PresentationFormat>自定义</PresentationFormat>
  <Paragraphs>43</Paragraphs>
  <Slides>11</Slides>
  <Notes>0</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11</vt:i4>
      </vt:variant>
    </vt:vector>
  </HeadingPairs>
  <TitlesOfParts>
    <vt:vector size="19" baseType="lpstr">
      <vt:lpstr>黑体</vt:lpstr>
      <vt:lpstr>楷体</vt:lpstr>
      <vt:lpstr>宋体</vt:lpstr>
      <vt:lpstr>微软雅黑</vt:lpstr>
      <vt:lpstr>Arial</vt:lpstr>
      <vt:lpstr>Calibri</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Administrator</cp:lastModifiedBy>
  <cp:revision>447</cp:revision>
  <dcterms:created xsi:type="dcterms:W3CDTF">2020-11-06T05:24:00Z</dcterms:created>
  <dcterms:modified xsi:type="dcterms:W3CDTF">2025-09-17T12:40:34Z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2052-11.1.0.9021</vt:lpwstr>
  </property>
</Properties>
</file>